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</p:sldIdLst>
  <p:sldSz cx="18288000" cy="10287000"/>
  <p:notesSz cx="6858000" cy="9144000"/>
  <p:embeddedFontLst>
    <p:embeddedFont>
      <p:font typeface="Garet" panose="020B0604020202020204" charset="0"/>
      <p:regular r:id="rId53"/>
    </p:embeddedFont>
    <p:embeddedFont>
      <p:font typeface="Garet Bold" panose="020B0604020202020204" charset="0"/>
      <p:regular r:id="rId54"/>
    </p:embeddedFont>
    <p:embeddedFont>
      <p:font typeface="Montserrat Classic" panose="020B0604020202020204" charset="0"/>
      <p:regular r:id="rId55"/>
    </p:embeddedFont>
    <p:embeddedFont>
      <p:font typeface="Montserrat Classic Bold" panose="020B0604020202020204" charset="0"/>
      <p:regular r:id="rId56"/>
    </p:embeddedFont>
    <p:embeddedFont>
      <p:font typeface="Yeseva One" panose="020B0604020202020204" charset="0"/>
      <p:regular r:id="rId5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CF917A-3E60-3B18-F91C-DDA3D2620C5E}" v="72" dt="2023-12-21T09:20:05.128"/>
    <p1510:client id="{31AE9F7D-D37C-B84B-98F1-4DB1C47E2BF8}" v="4" dt="2023-12-20T20:04:00.013"/>
    <p1510:client id="{5A43687B-D6E8-D3BB-C2BB-9C2ABA1BB718}" v="20" dt="2023-12-21T04:49:59.971"/>
    <p1510:client id="{6B9786EC-EA84-E5FB-B6BA-8EC7DFACA388}" v="28" dt="2023-12-21T04:32:15.436"/>
    <p1510:client id="{91474872-203C-D0D3-A4CF-2AD6502836F1}" v="19" dt="2023-12-21T09:39:27.591"/>
    <p1510:client id="{A3F59B81-2413-F965-F275-77750EF00364}" v="5" dt="2023-12-21T09:35:25.0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3.fntdata"/><Relationship Id="rId63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4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thiprasath Muthukumar @ 4i Apps" userId="S::jothiprasath.m@4iapps.com::5e9471e0-875d-4fae-8146-0a3bba9c340f" providerId="AD" clId="Web-{5A43687B-D6E8-D3BB-C2BB-9C2ABA1BB718}"/>
    <pc:docChg chg="modSld">
      <pc:chgData name="Jothiprasath Muthukumar @ 4i Apps" userId="S::jothiprasath.m@4iapps.com::5e9471e0-875d-4fae-8146-0a3bba9c340f" providerId="AD" clId="Web-{5A43687B-D6E8-D3BB-C2BB-9C2ABA1BB718}" dt="2023-12-21T04:49:57.377" v="8" actId="20577"/>
      <pc:docMkLst>
        <pc:docMk/>
      </pc:docMkLst>
      <pc:sldChg chg="modSp">
        <pc:chgData name="Jothiprasath Muthukumar @ 4i Apps" userId="S::jothiprasath.m@4iapps.com::5e9471e0-875d-4fae-8146-0a3bba9c340f" providerId="AD" clId="Web-{5A43687B-D6E8-D3BB-C2BB-9C2ABA1BB718}" dt="2023-12-21T04:49:57.377" v="8" actId="20577"/>
        <pc:sldMkLst>
          <pc:docMk/>
          <pc:sldMk cId="0" sldId="256"/>
        </pc:sldMkLst>
        <pc:spChg chg="mod">
          <ac:chgData name="Jothiprasath Muthukumar @ 4i Apps" userId="S::jothiprasath.m@4iapps.com::5e9471e0-875d-4fae-8146-0a3bba9c340f" providerId="AD" clId="Web-{5A43687B-D6E8-D3BB-C2BB-9C2ABA1BB718}" dt="2023-12-21T04:49:57.377" v="8" actId="20577"/>
          <ac:spMkLst>
            <pc:docMk/>
            <pc:sldMk cId="0" sldId="256"/>
            <ac:spMk id="4" creationId="{00000000-0000-0000-0000-000000000000}"/>
          </ac:spMkLst>
        </pc:spChg>
      </pc:sldChg>
    </pc:docChg>
  </pc:docChgLst>
  <pc:docChgLst>
    <pc:chgData name="Jothiprasath Muthukumar @ 4i Apps" userId="S::jothiprasath.m@4iapps.com::5e9471e0-875d-4fae-8146-0a3bba9c340f" providerId="AD" clId="Web-{6B9786EC-EA84-E5FB-B6BA-8EC7DFACA388}"/>
    <pc:docChg chg="modSld">
      <pc:chgData name="Jothiprasath Muthukumar @ 4i Apps" userId="S::jothiprasath.m@4iapps.com::5e9471e0-875d-4fae-8146-0a3bba9c340f" providerId="AD" clId="Web-{6B9786EC-EA84-E5FB-B6BA-8EC7DFACA388}" dt="2023-12-21T04:32:15.436" v="7" actId="14100"/>
      <pc:docMkLst>
        <pc:docMk/>
      </pc:docMkLst>
      <pc:sldChg chg="modSp">
        <pc:chgData name="Jothiprasath Muthukumar @ 4i Apps" userId="S::jothiprasath.m@4iapps.com::5e9471e0-875d-4fae-8146-0a3bba9c340f" providerId="AD" clId="Web-{6B9786EC-EA84-E5FB-B6BA-8EC7DFACA388}" dt="2023-12-21T04:32:15.436" v="7" actId="14100"/>
        <pc:sldMkLst>
          <pc:docMk/>
          <pc:sldMk cId="0" sldId="256"/>
        </pc:sldMkLst>
        <pc:spChg chg="mod">
          <ac:chgData name="Jothiprasath Muthukumar @ 4i Apps" userId="S::jothiprasath.m@4iapps.com::5e9471e0-875d-4fae-8146-0a3bba9c340f" providerId="AD" clId="Web-{6B9786EC-EA84-E5FB-B6BA-8EC7DFACA388}" dt="2023-12-21T04:32:00.373" v="6" actId="20577"/>
          <ac:spMkLst>
            <pc:docMk/>
            <pc:sldMk cId="0" sldId="256"/>
            <ac:spMk id="4" creationId="{00000000-0000-0000-0000-000000000000}"/>
          </ac:spMkLst>
        </pc:spChg>
        <pc:spChg chg="mod">
          <ac:chgData name="Jothiprasath Muthukumar @ 4i Apps" userId="S::jothiprasath.m@4iapps.com::5e9471e0-875d-4fae-8146-0a3bba9c340f" providerId="AD" clId="Web-{6B9786EC-EA84-E5FB-B6BA-8EC7DFACA388}" dt="2023-12-21T04:32:15.436" v="7" actId="14100"/>
          <ac:spMkLst>
            <pc:docMk/>
            <pc:sldMk cId="0" sldId="256"/>
            <ac:spMk id="5" creationId="{00000000-0000-0000-0000-000000000000}"/>
          </ac:spMkLst>
        </pc:spChg>
      </pc:sldChg>
    </pc:docChg>
  </pc:docChgLst>
  <pc:docChgLst>
    <pc:chgData name="Jothiprasath Muthukumar @ 4i Apps" userId="S::jothiprasath.m@4iapps.com::5e9471e0-875d-4fae-8146-0a3bba9c340f" providerId="AD" clId="Web-{A3F59B81-2413-F965-F275-77750EF00364}"/>
    <pc:docChg chg="modSld">
      <pc:chgData name="Jothiprasath Muthukumar @ 4i Apps" userId="S::jothiprasath.m@4iapps.com::5e9471e0-875d-4fae-8146-0a3bba9c340f" providerId="AD" clId="Web-{A3F59B81-2413-F965-F275-77750EF00364}" dt="2023-12-21T09:35:25.049" v="4" actId="1076"/>
      <pc:docMkLst>
        <pc:docMk/>
      </pc:docMkLst>
      <pc:sldChg chg="modSp">
        <pc:chgData name="Jothiprasath Muthukumar @ 4i Apps" userId="S::jothiprasath.m@4iapps.com::5e9471e0-875d-4fae-8146-0a3bba9c340f" providerId="AD" clId="Web-{A3F59B81-2413-F965-F275-77750EF00364}" dt="2023-12-21T09:35:25.049" v="4" actId="1076"/>
        <pc:sldMkLst>
          <pc:docMk/>
          <pc:sldMk cId="0" sldId="296"/>
        </pc:sldMkLst>
        <pc:spChg chg="mod">
          <ac:chgData name="Jothiprasath Muthukumar @ 4i Apps" userId="S::jothiprasath.m@4iapps.com::5e9471e0-875d-4fae-8146-0a3bba9c340f" providerId="AD" clId="Web-{A3F59B81-2413-F965-F275-77750EF00364}" dt="2023-12-21T09:35:25.049" v="4" actId="1076"/>
          <ac:spMkLst>
            <pc:docMk/>
            <pc:sldMk cId="0" sldId="296"/>
            <ac:spMk id="6" creationId="{00000000-0000-0000-0000-000000000000}"/>
          </ac:spMkLst>
        </pc:spChg>
        <pc:spChg chg="mod">
          <ac:chgData name="Jothiprasath Muthukumar @ 4i Apps" userId="S::jothiprasath.m@4iapps.com::5e9471e0-875d-4fae-8146-0a3bba9c340f" providerId="AD" clId="Web-{A3F59B81-2413-F965-F275-77750EF00364}" dt="2023-12-21T09:35:19.908" v="3" actId="1076"/>
          <ac:spMkLst>
            <pc:docMk/>
            <pc:sldMk cId="0" sldId="296"/>
            <ac:spMk id="7" creationId="{00000000-0000-0000-0000-000000000000}"/>
          </ac:spMkLst>
        </pc:spChg>
        <pc:spChg chg="mod">
          <ac:chgData name="Jothiprasath Muthukumar @ 4i Apps" userId="S::jothiprasath.m@4iapps.com::5e9471e0-875d-4fae-8146-0a3bba9c340f" providerId="AD" clId="Web-{A3F59B81-2413-F965-F275-77750EF00364}" dt="2023-12-21T09:34:58.376" v="1" actId="1076"/>
          <ac:spMkLst>
            <pc:docMk/>
            <pc:sldMk cId="0" sldId="296"/>
            <ac:spMk id="8" creationId="{00000000-0000-0000-0000-000000000000}"/>
          </ac:spMkLst>
        </pc:spChg>
        <pc:spChg chg="mod">
          <ac:chgData name="Jothiprasath Muthukumar @ 4i Apps" userId="S::jothiprasath.m@4iapps.com::5e9471e0-875d-4fae-8146-0a3bba9c340f" providerId="AD" clId="Web-{A3F59B81-2413-F965-F275-77750EF00364}" dt="2023-12-21T09:35:11.267" v="2" actId="1076"/>
          <ac:spMkLst>
            <pc:docMk/>
            <pc:sldMk cId="0" sldId="296"/>
            <ac:spMk id="9" creationId="{00000000-0000-0000-0000-000000000000}"/>
          </ac:spMkLst>
        </pc:spChg>
      </pc:sldChg>
    </pc:docChg>
  </pc:docChgLst>
  <pc:docChgLst>
    <pc:chgData name="Jothiprasath Muthukumar @ 4i Apps" userId="S::jothiprasath.m@4iapps.com::5e9471e0-875d-4fae-8146-0a3bba9c340f" providerId="AD" clId="Web-{91474872-203C-D0D3-A4CF-2AD6502836F1}"/>
    <pc:docChg chg="modSld">
      <pc:chgData name="Jothiprasath Muthukumar @ 4i Apps" userId="S::jothiprasath.m@4iapps.com::5e9471e0-875d-4fae-8146-0a3bba9c340f" providerId="AD" clId="Web-{91474872-203C-D0D3-A4CF-2AD6502836F1}" dt="2023-12-21T09:39:26.122" v="9" actId="20577"/>
      <pc:docMkLst>
        <pc:docMk/>
      </pc:docMkLst>
      <pc:sldChg chg="modSp">
        <pc:chgData name="Jothiprasath Muthukumar @ 4i Apps" userId="S::jothiprasath.m@4iapps.com::5e9471e0-875d-4fae-8146-0a3bba9c340f" providerId="AD" clId="Web-{91474872-203C-D0D3-A4CF-2AD6502836F1}" dt="2023-12-21T09:38:49.746" v="3" actId="20577"/>
        <pc:sldMkLst>
          <pc:docMk/>
          <pc:sldMk cId="0" sldId="257"/>
        </pc:sldMkLst>
        <pc:spChg chg="mod">
          <ac:chgData name="Jothiprasath Muthukumar @ 4i Apps" userId="S::jothiprasath.m@4iapps.com::5e9471e0-875d-4fae-8146-0a3bba9c340f" providerId="AD" clId="Web-{91474872-203C-D0D3-A4CF-2AD6502836F1}" dt="2023-12-21T09:38:49.746" v="3" actId="20577"/>
          <ac:spMkLst>
            <pc:docMk/>
            <pc:sldMk cId="0" sldId="257"/>
            <ac:spMk id="6" creationId="{00000000-0000-0000-0000-000000000000}"/>
          </ac:spMkLst>
        </pc:spChg>
      </pc:sldChg>
      <pc:sldChg chg="modSp">
        <pc:chgData name="Jothiprasath Muthukumar @ 4i Apps" userId="S::jothiprasath.m@4iapps.com::5e9471e0-875d-4fae-8146-0a3bba9c340f" providerId="AD" clId="Web-{91474872-203C-D0D3-A4CF-2AD6502836F1}" dt="2023-12-21T09:39:00.887" v="5" actId="20577"/>
        <pc:sldMkLst>
          <pc:docMk/>
          <pc:sldMk cId="0" sldId="258"/>
        </pc:sldMkLst>
        <pc:spChg chg="mod">
          <ac:chgData name="Jothiprasath Muthukumar @ 4i Apps" userId="S::jothiprasath.m@4iapps.com::5e9471e0-875d-4fae-8146-0a3bba9c340f" providerId="AD" clId="Web-{91474872-203C-D0D3-A4CF-2AD6502836F1}" dt="2023-12-21T09:39:00.887" v="5" actId="20577"/>
          <ac:spMkLst>
            <pc:docMk/>
            <pc:sldMk cId="0" sldId="258"/>
            <ac:spMk id="6" creationId="{00000000-0000-0000-0000-000000000000}"/>
          </ac:spMkLst>
        </pc:spChg>
      </pc:sldChg>
      <pc:sldChg chg="modSp">
        <pc:chgData name="Jothiprasath Muthukumar @ 4i Apps" userId="S::jothiprasath.m@4iapps.com::5e9471e0-875d-4fae-8146-0a3bba9c340f" providerId="AD" clId="Web-{91474872-203C-D0D3-A4CF-2AD6502836F1}" dt="2023-12-21T09:39:15.591" v="7" actId="20577"/>
        <pc:sldMkLst>
          <pc:docMk/>
          <pc:sldMk cId="0" sldId="259"/>
        </pc:sldMkLst>
        <pc:spChg chg="mod">
          <ac:chgData name="Jothiprasath Muthukumar @ 4i Apps" userId="S::jothiprasath.m@4iapps.com::5e9471e0-875d-4fae-8146-0a3bba9c340f" providerId="AD" clId="Web-{91474872-203C-D0D3-A4CF-2AD6502836F1}" dt="2023-12-21T09:39:15.591" v="7" actId="20577"/>
          <ac:spMkLst>
            <pc:docMk/>
            <pc:sldMk cId="0" sldId="259"/>
            <ac:spMk id="6" creationId="{00000000-0000-0000-0000-000000000000}"/>
          </ac:spMkLst>
        </pc:spChg>
      </pc:sldChg>
      <pc:sldChg chg="modSp">
        <pc:chgData name="Jothiprasath Muthukumar @ 4i Apps" userId="S::jothiprasath.m@4iapps.com::5e9471e0-875d-4fae-8146-0a3bba9c340f" providerId="AD" clId="Web-{91474872-203C-D0D3-A4CF-2AD6502836F1}" dt="2023-12-21T09:39:26.122" v="9" actId="20577"/>
        <pc:sldMkLst>
          <pc:docMk/>
          <pc:sldMk cId="0" sldId="260"/>
        </pc:sldMkLst>
        <pc:spChg chg="mod">
          <ac:chgData name="Jothiprasath Muthukumar @ 4i Apps" userId="S::jothiprasath.m@4iapps.com::5e9471e0-875d-4fae-8146-0a3bba9c340f" providerId="AD" clId="Web-{91474872-203C-D0D3-A4CF-2AD6502836F1}" dt="2023-12-21T09:39:26.122" v="9" actId="20577"/>
          <ac:spMkLst>
            <pc:docMk/>
            <pc:sldMk cId="0" sldId="260"/>
            <ac:spMk id="7" creationId="{00000000-0000-0000-0000-000000000000}"/>
          </ac:spMkLst>
        </pc:spChg>
      </pc:sldChg>
    </pc:docChg>
  </pc:docChgLst>
  <pc:docChgLst>
    <pc:chgData name="Jothiprasath Muthukumar @ 4i Apps" userId="S::jothiprasath.m@4iapps.com::5e9471e0-875d-4fae-8146-0a3bba9c340f" providerId="AD" clId="Web-{2CCF917A-3E60-3B18-F91C-DDA3D2620C5E}"/>
    <pc:docChg chg="modSld">
      <pc:chgData name="Jothiprasath Muthukumar @ 4i Apps" userId="S::jothiprasath.m@4iapps.com::5e9471e0-875d-4fae-8146-0a3bba9c340f" providerId="AD" clId="Web-{2CCF917A-3E60-3B18-F91C-DDA3D2620C5E}" dt="2023-12-21T09:20:05.128" v="50" actId="1076"/>
      <pc:docMkLst>
        <pc:docMk/>
      </pc:docMkLst>
      <pc:sldChg chg="modSp">
        <pc:chgData name="Jothiprasath Muthukumar @ 4i Apps" userId="S::jothiprasath.m@4iapps.com::5e9471e0-875d-4fae-8146-0a3bba9c340f" providerId="AD" clId="Web-{2CCF917A-3E60-3B18-F91C-DDA3D2620C5E}" dt="2023-12-21T06:34:40.803" v="15" actId="20577"/>
        <pc:sldMkLst>
          <pc:docMk/>
          <pc:sldMk cId="0" sldId="294"/>
        </pc:sldMkLst>
        <pc:spChg chg="mod">
          <ac:chgData name="Jothiprasath Muthukumar @ 4i Apps" userId="S::jothiprasath.m@4iapps.com::5e9471e0-875d-4fae-8146-0a3bba9c340f" providerId="AD" clId="Web-{2CCF917A-3E60-3B18-F91C-DDA3D2620C5E}" dt="2023-12-21T06:34:28.521" v="13" actId="20577"/>
          <ac:spMkLst>
            <pc:docMk/>
            <pc:sldMk cId="0" sldId="294"/>
            <ac:spMk id="7" creationId="{00000000-0000-0000-0000-000000000000}"/>
          </ac:spMkLst>
        </pc:spChg>
        <pc:spChg chg="mod">
          <ac:chgData name="Jothiprasath Muthukumar @ 4i Apps" userId="S::jothiprasath.m@4iapps.com::5e9471e0-875d-4fae-8146-0a3bba9c340f" providerId="AD" clId="Web-{2CCF917A-3E60-3B18-F91C-DDA3D2620C5E}" dt="2023-12-21T06:34:40.803" v="15" actId="20577"/>
          <ac:spMkLst>
            <pc:docMk/>
            <pc:sldMk cId="0" sldId="294"/>
            <ac:spMk id="9" creationId="{00000000-0000-0000-0000-000000000000}"/>
          </ac:spMkLst>
        </pc:spChg>
      </pc:sldChg>
      <pc:sldChg chg="modSp">
        <pc:chgData name="Jothiprasath Muthukumar @ 4i Apps" userId="S::jothiprasath.m@4iapps.com::5e9471e0-875d-4fae-8146-0a3bba9c340f" providerId="AD" clId="Web-{2CCF917A-3E60-3B18-F91C-DDA3D2620C5E}" dt="2023-12-21T09:20:05.128" v="50" actId="1076"/>
        <pc:sldMkLst>
          <pc:docMk/>
          <pc:sldMk cId="0" sldId="296"/>
        </pc:sldMkLst>
        <pc:spChg chg="mod">
          <ac:chgData name="Jothiprasath Muthukumar @ 4i Apps" userId="S::jothiprasath.m@4iapps.com::5e9471e0-875d-4fae-8146-0a3bba9c340f" providerId="AD" clId="Web-{2CCF917A-3E60-3B18-F91C-DDA3D2620C5E}" dt="2023-12-21T09:19:34.455" v="46" actId="1076"/>
          <ac:spMkLst>
            <pc:docMk/>
            <pc:sldMk cId="0" sldId="296"/>
            <ac:spMk id="6" creationId="{00000000-0000-0000-0000-000000000000}"/>
          </ac:spMkLst>
        </pc:spChg>
        <pc:spChg chg="mod">
          <ac:chgData name="Jothiprasath Muthukumar @ 4i Apps" userId="S::jothiprasath.m@4iapps.com::5e9471e0-875d-4fae-8146-0a3bba9c340f" providerId="AD" clId="Web-{2CCF917A-3E60-3B18-F91C-DDA3D2620C5E}" dt="2023-12-21T09:19:43.487" v="47" actId="1076"/>
          <ac:spMkLst>
            <pc:docMk/>
            <pc:sldMk cId="0" sldId="296"/>
            <ac:spMk id="7" creationId="{00000000-0000-0000-0000-000000000000}"/>
          </ac:spMkLst>
        </pc:spChg>
        <pc:spChg chg="mod">
          <ac:chgData name="Jothiprasath Muthukumar @ 4i Apps" userId="S::jothiprasath.m@4iapps.com::5e9471e0-875d-4fae-8146-0a3bba9c340f" providerId="AD" clId="Web-{2CCF917A-3E60-3B18-F91C-DDA3D2620C5E}" dt="2023-12-21T09:20:05.128" v="50" actId="1076"/>
          <ac:spMkLst>
            <pc:docMk/>
            <pc:sldMk cId="0" sldId="296"/>
            <ac:spMk id="8" creationId="{00000000-0000-0000-0000-000000000000}"/>
          </ac:spMkLst>
        </pc:spChg>
        <pc:spChg chg="mod">
          <ac:chgData name="Jothiprasath Muthukumar @ 4i Apps" userId="S::jothiprasath.m@4iapps.com::5e9471e0-875d-4fae-8146-0a3bba9c340f" providerId="AD" clId="Web-{2CCF917A-3E60-3B18-F91C-DDA3D2620C5E}" dt="2023-12-21T09:19:53.440" v="49" actId="1076"/>
          <ac:spMkLst>
            <pc:docMk/>
            <pc:sldMk cId="0" sldId="296"/>
            <ac:spMk id="9" creationId="{00000000-0000-0000-0000-000000000000}"/>
          </ac:spMkLst>
        </pc:spChg>
        <pc:grpChg chg="mod">
          <ac:chgData name="Jothiprasath Muthukumar @ 4i Apps" userId="S::jothiprasath.m@4iapps.com::5e9471e0-875d-4fae-8146-0a3bba9c340f" providerId="AD" clId="Web-{2CCF917A-3E60-3B18-F91C-DDA3D2620C5E}" dt="2023-12-21T09:19:27.033" v="45" actId="14100"/>
          <ac:grpSpMkLst>
            <pc:docMk/>
            <pc:sldMk cId="0" sldId="296"/>
            <ac:grpSpMk id="3" creationId="{00000000-0000-0000-0000-000000000000}"/>
          </ac:grpSpMkLst>
        </pc:grpChg>
      </pc:sldChg>
    </pc:docChg>
  </pc:docChgLst>
</pc:chgInfo>
</file>

<file path=ppt/media/image1.png>
</file>

<file path=ppt/media/image2.svg>
</file>

<file path=ppt/media/image3.png>
</file>

<file path=ppt/media/image4.sv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111642">
            <a:off x="11120480" y="1055557"/>
            <a:ext cx="10443683" cy="8487866"/>
          </a:xfrm>
          <a:custGeom>
            <a:avLst/>
            <a:gdLst/>
            <a:ahLst/>
            <a:cxnLst/>
            <a:rect l="l" t="t" r="r" b="b"/>
            <a:pathLst>
              <a:path w="10443683" h="8487866">
                <a:moveTo>
                  <a:pt x="0" y="0"/>
                </a:moveTo>
                <a:lnTo>
                  <a:pt x="10443683" y="0"/>
                </a:lnTo>
                <a:lnTo>
                  <a:pt x="10443683" y="8487866"/>
                </a:lnTo>
                <a:lnTo>
                  <a:pt x="0" y="84878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318441" y="9258300"/>
            <a:ext cx="9727319" cy="3106962"/>
          </a:xfrm>
          <a:custGeom>
            <a:avLst/>
            <a:gdLst/>
            <a:ahLst/>
            <a:cxnLst/>
            <a:rect l="l" t="t" r="r" b="b"/>
            <a:pathLst>
              <a:path w="9727319" h="3106962">
                <a:moveTo>
                  <a:pt x="0" y="0"/>
                </a:moveTo>
                <a:lnTo>
                  <a:pt x="9727318" y="0"/>
                </a:lnTo>
                <a:lnTo>
                  <a:pt x="9727318" y="3106962"/>
                </a:lnTo>
                <a:lnTo>
                  <a:pt x="0" y="31069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50170" y="904627"/>
            <a:ext cx="14522278" cy="4626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926"/>
              </a:lnSpc>
            </a:pPr>
            <a:r>
              <a:rPr lang="en-US" sz="12000">
                <a:solidFill>
                  <a:srgbClr val="004AAD"/>
                </a:solidFill>
                <a:latin typeface="Montserrat Classic Bold"/>
              </a:rPr>
              <a:t>STRUCTURED ​</a:t>
            </a:r>
          </a:p>
          <a:p>
            <a:pPr>
              <a:lnSpc>
                <a:spcPts val="11926"/>
              </a:lnSpc>
            </a:pPr>
            <a:r>
              <a:rPr lang="en-US" sz="12000">
                <a:solidFill>
                  <a:srgbClr val="004AAD"/>
                </a:solidFill>
                <a:latin typeface="Montserrat Classic Bold"/>
              </a:rPr>
              <a:t>QUERY​</a:t>
            </a:r>
          </a:p>
          <a:p>
            <a:pPr>
              <a:lnSpc>
                <a:spcPts val="11926"/>
              </a:lnSpc>
            </a:pPr>
            <a:r>
              <a:rPr lang="en-US" sz="12000">
                <a:solidFill>
                  <a:srgbClr val="004AAD"/>
                </a:solidFill>
                <a:latin typeface="Montserrat Classic Bold"/>
              </a:rPr>
              <a:t>LANGUAGE​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50170" y="6517500"/>
            <a:ext cx="12002024" cy="1433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11"/>
              </a:lnSpc>
            </a:pPr>
            <a:r>
              <a:rPr lang="en-US" sz="3748">
                <a:solidFill>
                  <a:srgbClr val="0D0F68"/>
                </a:solidFill>
                <a:latin typeface="Montserrat Classic"/>
              </a:rPr>
              <a:t>JOTHIPRASATH MUTHUKUMAR (1556)​</a:t>
            </a:r>
          </a:p>
          <a:p>
            <a:pPr>
              <a:lnSpc>
                <a:spcPts val="3711"/>
              </a:lnSpc>
            </a:pPr>
            <a:r>
              <a:rPr lang="en-US" sz="3748">
                <a:solidFill>
                  <a:srgbClr val="0D0F68"/>
                </a:solidFill>
                <a:latin typeface="Montserrat Classic"/>
              </a:rPr>
              <a:t>Associate Technical Consultant​</a:t>
            </a:r>
          </a:p>
          <a:p>
            <a:pPr>
              <a:lnSpc>
                <a:spcPts val="3711"/>
              </a:lnSpc>
            </a:pPr>
            <a:r>
              <a:rPr lang="en-US" sz="3748">
                <a:solidFill>
                  <a:srgbClr val="0D0F68"/>
                </a:solidFill>
                <a:latin typeface="Montserrat Classic"/>
              </a:rPr>
              <a:t>PD – Enterprise Analytics and Data Science​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76210" y="1412082"/>
            <a:ext cx="2199620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UPDATE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2233018"/>
            <a:ext cx="14935580" cy="31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If we need to modify the information already in a table, like correcting a mistake or updating a phone number, we use UPDATE.​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Syntax:​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UPDATE table_name SET column_name = new_value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WHERE condition;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676210" y="5347693"/>
            <a:ext cx="2012096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DELETE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6210" y="6359346"/>
            <a:ext cx="14935580" cy="264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When we want to get rid of certain information from a table, like removing a row that's not needed anymore, we use DELETE.​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Syntax:​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DELETE FROM table_name​ WHERE condition;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414052" y="1506626"/>
            <a:ext cx="10038214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0F68"/>
                </a:solidFill>
                <a:latin typeface="Yeseva One"/>
              </a:rPr>
              <a:t>TCL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2811551"/>
            <a:ext cx="14935580" cy="2114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TCL stands for Transaction Control Language. It's a set of SQL commands used to manage transactions in a database. Commands like COMMIT, ROLLBACK, and SAVEPOINT help control the transactional behavior, ensuring data integrity and consistency within the database.​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76210" y="5428501"/>
            <a:ext cx="2448683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COMMIT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6210" y="6355601"/>
            <a:ext cx="14935580" cy="264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When we're done making changes and want to make sure they're permanent, we use COMMIT to save everything.​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Example:​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COMMIT;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032921" y="1568450"/>
            <a:ext cx="3110454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SAVEPOINT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032921" y="2495550"/>
            <a:ext cx="14935580" cy="264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If we want to go back to a certain step in our changes later, SAVEPOINT helps us mark that point.​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Example:​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SAVEPOINT point_name;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032921" y="5076825"/>
            <a:ext cx="2949718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ROLLBACK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032921" y="6003925"/>
            <a:ext cx="14935580" cy="264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If something goes wrong or we want to cancel changes, ROLLBACK helps us go back to how things were before.​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Example:​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ROLLBACK;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124893" y="1238250"/>
            <a:ext cx="10038214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0F68"/>
                </a:solidFill>
                <a:latin typeface="Yeseva One"/>
              </a:rPr>
              <a:t>DRL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2416375"/>
            <a:ext cx="14935580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DRL, known as Data Retrieval Language, consists of specific commands used to request precise data from a stored database.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76210" y="3935512"/>
            <a:ext cx="2012096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SELECT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6210" y="5086350"/>
            <a:ext cx="14935580" cy="31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The SELECT statement is essential for fetching data from one or more tables within a database.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Syntax:​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column1, column2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table_name;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76210" y="1322921"/>
            <a:ext cx="1637046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FROM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2110917"/>
            <a:ext cx="14935580" cy="31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Within the FROM clause, we specify the table or tables from which data is to be retrieved.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column1, column2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table_name;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676210" y="5076825"/>
            <a:ext cx="2038885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WHERE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6210" y="5861050"/>
            <a:ext cx="14935580" cy="31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The WHERE clause filters the results based on specific conditions.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column1, column2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table_name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WHERE condition;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653651"/>
            <a:ext cx="16230600" cy="8979698"/>
            <a:chOff x="0" y="0"/>
            <a:chExt cx="4274726" cy="236502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365023"/>
            </a:xfrm>
            <a:custGeom>
              <a:avLst/>
              <a:gdLst/>
              <a:ahLst/>
              <a:cxnLst/>
              <a:rect l="l" t="t" r="r" b="b"/>
              <a:pathLst>
                <a:path w="4274726" h="2365023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340697"/>
                  </a:lnTo>
                  <a:cubicBezTo>
                    <a:pt x="4274726" y="2347149"/>
                    <a:pt x="4272163" y="2353336"/>
                    <a:pt x="4267601" y="2357898"/>
                  </a:cubicBezTo>
                  <a:cubicBezTo>
                    <a:pt x="4263039" y="2362460"/>
                    <a:pt x="4256851" y="2365023"/>
                    <a:pt x="4250399" y="2365023"/>
                  </a:cubicBezTo>
                  <a:lnTo>
                    <a:pt x="24327" y="2365023"/>
                  </a:lnTo>
                  <a:cubicBezTo>
                    <a:pt x="10891" y="2365023"/>
                    <a:pt x="0" y="2354132"/>
                    <a:pt x="0" y="2340697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4031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76210" y="1123950"/>
            <a:ext cx="2681826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ORDER BY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1917700"/>
            <a:ext cx="14935580" cy="424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By using the ORDER BY clause, you can arrange the result set based on one or multiple columns.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column1, column2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table_name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ORDER BY column1 ASC, column2 DESC;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676210" y="5317928"/>
            <a:ext cx="2869351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GROUP BY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6210" y="6108700"/>
            <a:ext cx="14935580" cy="31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The GROUP BY clause is utilized to group rows sharing identical values in specified columns.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column1, SUM(column2)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table_name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GROUP BY column1;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571339" y="1842916"/>
            <a:ext cx="2172831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HAVING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71339" y="2717682"/>
            <a:ext cx="14935580" cy="371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When used in conjunction with GROUP BY, the HAVING clause filters the results obtained from aggregate functions.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column1, SUM(column2)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table_name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GROUP BY column1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HAVING SUM(column2) &gt; 100;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53455" cy="10267568"/>
          </a:xfrm>
          <a:custGeom>
            <a:avLst/>
            <a:gdLst/>
            <a:ahLst/>
            <a:cxnLst/>
            <a:rect l="l" t="t" r="r" b="b"/>
            <a:pathLst>
              <a:path w="18253455" h="10267568">
                <a:moveTo>
                  <a:pt x="0" y="0"/>
                </a:moveTo>
                <a:lnTo>
                  <a:pt x="18253455" y="0"/>
                </a:lnTo>
                <a:lnTo>
                  <a:pt x="18253455" y="10267568"/>
                </a:lnTo>
                <a:lnTo>
                  <a:pt x="0" y="102675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124893" y="1879737"/>
            <a:ext cx="10038214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0F68"/>
                </a:solidFill>
                <a:latin typeface="Yeseva One"/>
              </a:rPr>
              <a:t>OPERATORS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3238500"/>
            <a:ext cx="14935580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Key symbols or Keywords for manipulating, comparing, and evaluating data within databases.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76210" y="4591050"/>
            <a:ext cx="1931728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NOT IN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6210" y="5575300"/>
            <a:ext cx="14935580" cy="264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Verifies whether a value exists within a specified list.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column_name(s)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table_name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WHERE column_name NOT IN (value1, value2, ...);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76210" y="1304925"/>
            <a:ext cx="4813316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CONCATENATION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2200707"/>
            <a:ext cx="14935580" cy="264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Merges multiple strings into one string.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column1 || ' ' || column2 AS concatenated_columns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table_name;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763565" y="4775200"/>
            <a:ext cx="3940920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IS NULL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6210" y="5673725"/>
            <a:ext cx="14935580" cy="31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Determines if a column or expression holds a NULL value in SQL.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column_name(s)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table_name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WHERE column_name IS NULL;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455777"/>
            <a:chOff x="0" y="0"/>
            <a:chExt cx="4274726" cy="222703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27036"/>
            </a:xfrm>
            <a:custGeom>
              <a:avLst/>
              <a:gdLst/>
              <a:ahLst/>
              <a:cxnLst/>
              <a:rect l="l" t="t" r="r" b="b"/>
              <a:pathLst>
                <a:path w="4274726" h="2227036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02709"/>
                  </a:lnTo>
                  <a:cubicBezTo>
                    <a:pt x="4274726" y="2209161"/>
                    <a:pt x="4272163" y="2215348"/>
                    <a:pt x="4267601" y="2219911"/>
                  </a:cubicBezTo>
                  <a:cubicBezTo>
                    <a:pt x="4263039" y="2224473"/>
                    <a:pt x="4256851" y="2227036"/>
                    <a:pt x="4250399" y="2227036"/>
                  </a:cubicBezTo>
                  <a:lnTo>
                    <a:pt x="24327" y="2227036"/>
                  </a:lnTo>
                  <a:cubicBezTo>
                    <a:pt x="10891" y="2227036"/>
                    <a:pt x="0" y="2216144"/>
                    <a:pt x="0" y="2202709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651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353100" y="1512924"/>
            <a:ext cx="4813316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LIKE OPERATOR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2468599"/>
            <a:ext cx="14935580" cy="424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Within a SQL WHERE clause, the LIKE operator is utilized to seek specific patterns within a column.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column_name(s)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table_name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WHERE column_name LIKE 'pattern';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124893" y="1879737"/>
            <a:ext cx="10038214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0F68"/>
                </a:solidFill>
                <a:latin typeface="Yeseva One Bold"/>
              </a:rPr>
              <a:t>DATABASE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23695" y="3534565"/>
            <a:ext cx="14040611" cy="3489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"/>
              </a:rPr>
              <a:t>Data refers to information that are stored, organized, and can be manipulated or retrieved for various purposes. A database is a structured collection of data that's organized and stored for easy access, management, and retrieval.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124893" y="1222274"/>
            <a:ext cx="10038214" cy="2114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0F68"/>
                </a:solidFill>
                <a:latin typeface="Yeseva One"/>
              </a:rPr>
              <a:t>SET OPERATORS</a:t>
            </a:r>
          </a:p>
          <a:p>
            <a:pPr algn="ctr">
              <a:lnSpc>
                <a:spcPts val="8400"/>
              </a:lnSpc>
            </a:pPr>
            <a:endParaRPr lang="en-US" sz="6000">
              <a:solidFill>
                <a:srgbClr val="0D0F68"/>
              </a:solidFill>
              <a:latin typeface="Yeseva One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676210" y="2533650"/>
            <a:ext cx="14935580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SET operators merge the outputs of multiple individual queries to generate a consolidated result set.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76210" y="4214805"/>
            <a:ext cx="1797782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UNION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6210" y="5086350"/>
            <a:ext cx="14935580" cy="31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The UNION set operator combines and returns distinct rows from multiple queries.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column1 FROM table1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UNION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column1 FROM table2;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51324" y="1254125"/>
            <a:ext cx="2949718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UNION ALL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51324" y="1962150"/>
            <a:ext cx="14935580" cy="31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The UNION ALL set operator combines and returns all rows from multiple queries, including duplicates.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column1 FROM table1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UNION ALL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column1 FROM table2;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51324" y="5167313"/>
            <a:ext cx="1744203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MINUS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51324" y="5870575"/>
            <a:ext cx="14935580" cy="31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The MINUS set operator returns rows from the first query that are not in the second query.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column1 FROM table1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MINUS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column1 FROM table2;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76210" y="1552117"/>
            <a:ext cx="2976508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INTERSECT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2495550"/>
            <a:ext cx="14935580" cy="264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The INTERSECT set operator returns rows common to both queries.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column1 FROM table1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INTERSECT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column1 FROM table2;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124893" y="1054100"/>
            <a:ext cx="10038214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0F68"/>
                </a:solidFill>
                <a:latin typeface="Yeseva One"/>
              </a:rPr>
              <a:t>CONSTRAINTS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4208558"/>
            <a:ext cx="2628248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NOT NULL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76210" y="5280216"/>
            <a:ext cx="14935580" cy="371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The NOT NULL constraint ensures a column cannot have a null (empty) value.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CREATE TABLE </a:t>
            </a:r>
            <a:r>
              <a:rPr lang="en-US" sz="3000" err="1">
                <a:solidFill>
                  <a:srgbClr val="0D0F68"/>
                </a:solidFill>
                <a:latin typeface="Garet"/>
              </a:rPr>
              <a:t>table_name</a:t>
            </a:r>
            <a:r>
              <a:rPr lang="en-US" sz="3000">
                <a:solidFill>
                  <a:srgbClr val="0D0F68"/>
                </a:solidFill>
                <a:latin typeface="Garet"/>
              </a:rPr>
              <a:t> (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    column1 datatype NOT NULL,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    column2 datatype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);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6210" y="2235200"/>
            <a:ext cx="14935580" cy="158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Within a relational database, constraints are regulations or criteria imposed on columns within a table. These ensure the data's integrity, precision, and uniformity of the data. 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76210" y="1302182"/>
            <a:ext cx="2092463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UNIQUE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2200707"/>
            <a:ext cx="14935580" cy="31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The UNIQUE constraint ensures each value in a column is unique.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CREATE TABLE table_name (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    column1 datatype UNIQUE,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    column2 datatype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);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22796" y="5601132"/>
            <a:ext cx="3687011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PRIMARY KEY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6210" y="6499657"/>
            <a:ext cx="14935580" cy="264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The PRIMARY KEY constraint uniquely identifies each record in a table.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CREATE TABLE table_name (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    column1 datatype PRIMARY KEY,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    column2 datatype);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76210" y="2459194"/>
            <a:ext cx="14935580" cy="638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The FOREIGN KEY constraint establishes a link between two tables, ensuring referential integrity.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CREATE TABLE table1_name (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    column1 datatype PRIMARY KEY,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    column2 datatype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);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CREATE TABLE table2_name (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    column1 datatype,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    column2 datatype,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    FOREIGN KEY (column1) REFERENCES table1_name(column1) );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1541073"/>
            <a:ext cx="3512292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FOREIGN KEY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76210" y="1304925"/>
            <a:ext cx="1904939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CHECK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1917700"/>
            <a:ext cx="14935580" cy="264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The CHECK constraint ensures that values inserted into a column meet specific conditions.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CREATE TABLE table_name (column1 datatype CHECK (condition),column2 datatype);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76210" y="4713562"/>
            <a:ext cx="14935580" cy="424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 Bold"/>
              </a:rPr>
              <a:t>Example:</a:t>
            </a:r>
            <a:r>
              <a:rPr lang="en-US" sz="3000">
                <a:solidFill>
                  <a:srgbClr val="0D0F68"/>
                </a:solidFill>
                <a:latin typeface="Garet"/>
              </a:rPr>
              <a:t> CREATE TABLE YourTableName(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    ID NUMBER PRIMARY KEY,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    Name VARCHAR2(100) NOT NULL,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    Email VARCHAR2(100) UNIQUE,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    Department_ID NUMBER,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    CONSTRAINT fk_department FOREIGN KEY (Department_ID) REFERENCES Departments(Department_ID),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    CONSTRAINT chk_name_length CHECK (LENGTH(Name) &gt; 0));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124893" y="1238250"/>
            <a:ext cx="10038214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0F68"/>
                </a:solidFill>
                <a:latin typeface="Yeseva One"/>
              </a:rPr>
              <a:t>OBJECTS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2459194"/>
            <a:ext cx="14935580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Database objects are elements utilized for storing, organizing, and managing data.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76210" y="3842622"/>
            <a:ext cx="1770993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VIEWS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6210" y="4857750"/>
            <a:ext cx="14935580" cy="31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Views are saved SQL queries that act like virtual tables.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CREATE VIEW view_name AS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column1, column2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table_name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WHERE condition;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76210" y="1353543"/>
            <a:ext cx="1637046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INDEX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2233018"/>
            <a:ext cx="14935580" cy="264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Indexes help in faster data retrieval by creating a quick lookup for specific columns.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CREATE INDEX index_name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ON table_name (column_name);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76210" y="5482831"/>
            <a:ext cx="3056875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SYNONYMS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6210" y="6308728"/>
            <a:ext cx="14935580" cy="2114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Synonyms are alternate names for objects in the database.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CREATE SYNONYM synonym_name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FOR table_name;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35961" y="1681361"/>
            <a:ext cx="3190821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SEQUENCES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2675136"/>
            <a:ext cx="14935580" cy="264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Sequences generate unique numbers in a sequential order.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CREATE SEQUENCE sequence_name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START WITH 1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INCREMENT BY 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124893" y="1879737"/>
            <a:ext cx="10038214" cy="9997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dirty="0">
                <a:solidFill>
                  <a:srgbClr val="0D0F68"/>
                </a:solidFill>
                <a:latin typeface="Yeseva One"/>
              </a:rPr>
              <a:t>RELATIONAL</a:t>
            </a:r>
            <a:r>
              <a:rPr lang="en-US" sz="6000" dirty="0">
                <a:solidFill>
                  <a:srgbClr val="0D0F68"/>
                </a:solidFill>
                <a:latin typeface="Yeseva One Bold"/>
              </a:rPr>
              <a:t>  DATABASE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23695" y="3717925"/>
            <a:ext cx="14040611" cy="2784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"/>
              </a:rPr>
              <a:t>A relational database organizes and manages data in tables with rows and columns, use relationships between these tables to store and retrieve information efficiently.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124893" y="1280349"/>
            <a:ext cx="10038214" cy="9997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0F68"/>
                </a:solidFill>
                <a:latin typeface="Yeseva One"/>
              </a:rPr>
              <a:t>GENERAL FUNCTIONS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2537649"/>
            <a:ext cx="1493558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These functions are used to handle NULL values or conditions.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76210" y="3252024"/>
            <a:ext cx="1235208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NVL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6210" y="4131499"/>
            <a:ext cx="14935580" cy="158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Replaces a NULL value with another specified value.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NVL(column_name, 'replacement_value') FROM table_name;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76210" y="5996018"/>
            <a:ext cx="1529890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NVL2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76210" y="6958837"/>
            <a:ext cx="14935580" cy="2114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Returns one value if a value is not NULL, otherwise returns another value.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NVL2(column_name, 'value_if_not_null', 'value_if_null') FROM table_name;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76210" y="1701099"/>
            <a:ext cx="2869351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COALESCE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2657691"/>
            <a:ext cx="15226379" cy="2114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Returns the first non-NULL value from a list of values.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COALESCE(column1, column2, column3, 'default_value') FROM table_name;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76210" y="5484193"/>
            <a:ext cx="1958517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NULLIF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6210" y="6419311"/>
            <a:ext cx="14935580" cy="2114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Compares two expressions and returns NULL if they are equal; otherwise, returns the first expression.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NULLIF(expression1, expression2) FROM table_name;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01488" cy="10238337"/>
          </a:xfrm>
          <a:custGeom>
            <a:avLst/>
            <a:gdLst/>
            <a:ahLst/>
            <a:cxnLst/>
            <a:rect l="l" t="t" r="r" b="b"/>
            <a:pathLst>
              <a:path w="18201488" h="10238337">
                <a:moveTo>
                  <a:pt x="0" y="0"/>
                </a:moveTo>
                <a:lnTo>
                  <a:pt x="18201488" y="0"/>
                </a:lnTo>
                <a:lnTo>
                  <a:pt x="18201488" y="10238337"/>
                </a:lnTo>
                <a:lnTo>
                  <a:pt x="0" y="102383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941745"/>
            <a:chOff x="0" y="0"/>
            <a:chExt cx="4274726" cy="235502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355027"/>
            </a:xfrm>
            <a:custGeom>
              <a:avLst/>
              <a:gdLst/>
              <a:ahLst/>
              <a:cxnLst/>
              <a:rect l="l" t="t" r="r" b="b"/>
              <a:pathLst>
                <a:path w="4274726" h="235502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330701"/>
                  </a:lnTo>
                  <a:cubicBezTo>
                    <a:pt x="4274726" y="2344136"/>
                    <a:pt x="4263834" y="2355027"/>
                    <a:pt x="4250399" y="2355027"/>
                  </a:cubicBezTo>
                  <a:lnTo>
                    <a:pt x="24327" y="2355027"/>
                  </a:lnTo>
                  <a:cubicBezTo>
                    <a:pt x="10891" y="2355027"/>
                    <a:pt x="0" y="2344136"/>
                    <a:pt x="0" y="2330701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3931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548446" y="1289874"/>
            <a:ext cx="11718384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0F68"/>
                </a:solidFill>
                <a:latin typeface="Yeseva One"/>
              </a:rPr>
              <a:t>CONDITIONAL EXPRESSIONS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2537649"/>
            <a:ext cx="14935580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Conditional Expressions in SQL are used to execute different actions based on specified conditions.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78953" y="3647968"/>
            <a:ext cx="1556893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CASE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78953" y="4389987"/>
            <a:ext cx="14935580" cy="5314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The CASE expression allows for conditional logic within SQL queries. It evaluates a set of conditions and returns a result based on the first condition that is met.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    CASE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        WHEN condition1 THEN result1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        WHEN condition2 THEN result2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        ELSE default_result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    END AS new_column_name FROM table_name;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432750"/>
            <a:chOff x="0" y="0"/>
            <a:chExt cx="4274726" cy="222097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220971"/>
            </a:xfrm>
            <a:custGeom>
              <a:avLst/>
              <a:gdLst/>
              <a:ahLst/>
              <a:cxnLst/>
              <a:rect l="l" t="t" r="r" b="b"/>
              <a:pathLst>
                <a:path w="4274726" h="2220971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96644"/>
                  </a:lnTo>
                  <a:cubicBezTo>
                    <a:pt x="4274726" y="2210080"/>
                    <a:pt x="4263834" y="2220971"/>
                    <a:pt x="4250399" y="2220971"/>
                  </a:cubicBezTo>
                  <a:lnTo>
                    <a:pt x="24327" y="2220971"/>
                  </a:lnTo>
                  <a:cubicBezTo>
                    <a:pt x="10891" y="2220971"/>
                    <a:pt x="0" y="2210080"/>
                    <a:pt x="0" y="2196644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590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76210" y="1903177"/>
            <a:ext cx="2253413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DECODE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3173645"/>
            <a:ext cx="14935580" cy="31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Its primary purpose is to substitute specific values in place of other values based on conditions. DECODE is often used to perform conditional value replacement or transformation within a query.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DECODE(column_name, value1, result1, value2, result2, default_result) FROM table_name;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124893" y="1393962"/>
            <a:ext cx="10038214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0F68"/>
                </a:solidFill>
                <a:latin typeface="Yeseva One"/>
              </a:rPr>
              <a:t>SQL FUNCTIONS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2658559"/>
            <a:ext cx="14935580" cy="158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SQL functions process data within a database, enabling tasks like calculations, data manipulation, and custom operations for efficient query execution.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76210" y="4449259"/>
            <a:ext cx="5658103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CASE MANIPULATION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6210" y="5362575"/>
            <a:ext cx="14935580" cy="371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Functions to change the case of strings.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UPPER: Changes text to uppercase.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LOWER: Changes text to lowercase.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INITCAP: Capitalizes the first letter of each word.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Examples: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UPPER(column_name) FROM table_name;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LOWER(column_name) FROM table_name;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76210" y="1310194"/>
            <a:ext cx="7628526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CHARACTER MANIPULATION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2265329"/>
            <a:ext cx="14935580" cy="638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Functions to manipulate text or strings.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LENGTH: Counts the number of characters in a string.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SUBSTR: Extracts a part of a string.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INSTR: Finds the position of a substring within a string.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LPAD and RPAD: Adds spaces or characters to the left or right side of a string.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TRIM, LTRIM, RTRIM: Removes spaces or specific characters from a string.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REPLACE: Replaces occurrences of a substring in a string.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Examples: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LENGTH(column_name) FROM table_name;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253237"/>
            <a:ext cx="16230600" cy="9683593"/>
            <a:chOff x="0" y="0"/>
            <a:chExt cx="4274726" cy="25504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550411"/>
            </a:xfrm>
            <a:custGeom>
              <a:avLst/>
              <a:gdLst/>
              <a:ahLst/>
              <a:cxnLst/>
              <a:rect l="l" t="t" r="r" b="b"/>
              <a:pathLst>
                <a:path w="4274726" h="2550411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526085"/>
                  </a:lnTo>
                  <a:cubicBezTo>
                    <a:pt x="4274726" y="2539520"/>
                    <a:pt x="4263834" y="2550411"/>
                    <a:pt x="4250399" y="2550411"/>
                  </a:cubicBezTo>
                  <a:lnTo>
                    <a:pt x="24327" y="2550411"/>
                  </a:lnTo>
                  <a:cubicBezTo>
                    <a:pt x="10891" y="2550411"/>
                    <a:pt x="0" y="2539520"/>
                    <a:pt x="0" y="2526085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5885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51324" y="660400"/>
            <a:ext cx="5549697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NUMBER FUNCTIONS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51324" y="1554488"/>
            <a:ext cx="14935580" cy="31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Functions to manipulate numbers.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ROUND: Rounds a number to a specified number of decimal places.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TRUNC: Truncates a number to a specified number of decimal places.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MOD: Returns the remainder of a division operation.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Examples: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ROUND(column_name, decimal_places) FROM table_name;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51324" y="5028359"/>
            <a:ext cx="6663625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DATA TYPE CONVERSION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51324" y="5926884"/>
            <a:ext cx="14935580" cy="371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Functions to convert data from one type to another.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TO_CHAR: Converts a value to a character/string.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TO_DATE: Converts a string to a date.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TO_NUMBER: Converts a value to a number.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Examples: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TO_CHAR(date_column, 'format') FROM table_name;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TO_DATE('date_string', 'format') FROM dual;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76210" y="1390562"/>
            <a:ext cx="6537659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AGGREGATE FUNCTIONS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2265329"/>
            <a:ext cx="14935580" cy="5848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Functions to perform calculations on a set of values and return a single value.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SUM: Calculates the sum of a set of values.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AVG: Calculates the average of a set of values.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MAX: Finds the maximum value in a set.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MIN: Finds the minimum value in a set.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COUNT: Counts the number of rows in a set.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Examples: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SUM(column_name) FROM table_name;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AVG(column_name) FROM table_name;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124893" y="1454117"/>
            <a:ext cx="10038214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dirty="0">
                <a:solidFill>
                  <a:srgbClr val="0D0F68"/>
                </a:solidFill>
                <a:latin typeface="Yeseva One"/>
              </a:rPr>
              <a:t>JOINS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4759292"/>
            <a:ext cx="3056875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dirty="0">
                <a:solidFill>
                  <a:srgbClr val="0D0F68"/>
                </a:solidFill>
                <a:latin typeface="Garet Bold"/>
              </a:rPr>
              <a:t>INNER JOIN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76210" y="5543550"/>
            <a:ext cx="14935580" cy="371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0D0F68"/>
                </a:solidFill>
                <a:latin typeface="Garet"/>
              </a:rPr>
              <a:t>Retrieves rows with matching values in both tables based on the specified condition.</a:t>
            </a:r>
          </a:p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0D0F68"/>
                </a:solidFill>
                <a:latin typeface="Garet"/>
              </a:rPr>
              <a:t>Syntax: </a:t>
            </a:r>
          </a:p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0D0F68"/>
                </a:solidFill>
                <a:latin typeface="Garet"/>
              </a:rPr>
              <a:t>SELECT </a:t>
            </a:r>
            <a:r>
              <a:rPr lang="en-US" sz="3000" dirty="0" err="1">
                <a:solidFill>
                  <a:srgbClr val="0D0F68"/>
                </a:solidFill>
                <a:latin typeface="Garet"/>
              </a:rPr>
              <a:t>employees.employee_id</a:t>
            </a:r>
            <a:r>
              <a:rPr lang="en-US" sz="3000" dirty="0">
                <a:solidFill>
                  <a:srgbClr val="0D0F68"/>
                </a:solidFill>
                <a:latin typeface="Garet"/>
              </a:rPr>
              <a:t>, </a:t>
            </a:r>
            <a:r>
              <a:rPr lang="en-US" sz="3000" dirty="0" err="1">
                <a:solidFill>
                  <a:srgbClr val="0D0F68"/>
                </a:solidFill>
                <a:latin typeface="Garet"/>
              </a:rPr>
              <a:t>employees.first_name</a:t>
            </a:r>
            <a:r>
              <a:rPr lang="en-US" sz="3000" dirty="0">
                <a:solidFill>
                  <a:srgbClr val="0D0F68"/>
                </a:solidFill>
                <a:latin typeface="Garet"/>
              </a:rPr>
              <a:t>, </a:t>
            </a:r>
            <a:r>
              <a:rPr lang="en-US" sz="3000" dirty="0" err="1">
                <a:solidFill>
                  <a:srgbClr val="0D0F68"/>
                </a:solidFill>
                <a:latin typeface="Garet"/>
              </a:rPr>
              <a:t>departments.department_name</a:t>
            </a:r>
            <a:r>
              <a:rPr lang="en-US" sz="3000" dirty="0">
                <a:solidFill>
                  <a:srgbClr val="0D0F68"/>
                </a:solidFill>
                <a:latin typeface="Garet"/>
              </a:rPr>
              <a:t>​ FROM employees​ INNER JOIN departments ON </a:t>
            </a:r>
            <a:r>
              <a:rPr lang="en-US" sz="3000" dirty="0" err="1">
                <a:solidFill>
                  <a:srgbClr val="0D0F68"/>
                </a:solidFill>
                <a:latin typeface="Garet"/>
              </a:rPr>
              <a:t>employees.department_id</a:t>
            </a:r>
            <a:r>
              <a:rPr lang="en-US" sz="3000" dirty="0">
                <a:solidFill>
                  <a:srgbClr val="0D0F68"/>
                </a:solidFill>
                <a:latin typeface="Garet"/>
              </a:rPr>
              <a:t> = </a:t>
            </a:r>
            <a:r>
              <a:rPr lang="en-US" sz="3000" dirty="0" err="1">
                <a:solidFill>
                  <a:srgbClr val="0D0F68"/>
                </a:solidFill>
                <a:latin typeface="Garet"/>
              </a:rPr>
              <a:t>departments.department_id</a:t>
            </a:r>
            <a:r>
              <a:rPr lang="en-US" sz="3000" dirty="0">
                <a:solidFill>
                  <a:srgbClr val="0D0F68"/>
                </a:solidFill>
                <a:latin typeface="Garet"/>
              </a:rPr>
              <a:t>;​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676210" y="2844767"/>
            <a:ext cx="14935580" cy="158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0D0F68"/>
                </a:solidFill>
                <a:latin typeface="Garet"/>
              </a:rPr>
              <a:t>JOIN keyword is used to combine rows from two or more tables based on a related column, establishing relationships between tables to retrieve associated data.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76210" y="1217198"/>
            <a:ext cx="8409334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LEFT JOIN (or LEFT OUTER JOIN)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1829973"/>
            <a:ext cx="14935580" cy="2659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0D0F68"/>
                </a:solidFill>
                <a:latin typeface="Garet"/>
              </a:rPr>
              <a:t>Retrieves all rows from the left table and matching rows from the right table, including NULL for unmatched rows.</a:t>
            </a:r>
          </a:p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0D0F68"/>
                </a:solidFill>
                <a:latin typeface="Garet"/>
              </a:rPr>
              <a:t>Syntax: </a:t>
            </a:r>
          </a:p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0D0F68"/>
                </a:solidFill>
                <a:latin typeface="Garet"/>
                <a:ea typeface="+mn-lt"/>
                <a:cs typeface="+mn-lt"/>
              </a:rPr>
              <a:t>SELECT </a:t>
            </a:r>
            <a:r>
              <a:rPr lang="en-US" sz="3000" err="1">
                <a:solidFill>
                  <a:srgbClr val="0D0F68"/>
                </a:solidFill>
                <a:latin typeface="Garet"/>
                <a:ea typeface="+mn-lt"/>
                <a:cs typeface="+mn-lt"/>
              </a:rPr>
              <a:t>DF.DEPT_ID,DF.DEPT_NAME,fd.emp_dept_id</a:t>
            </a:r>
            <a:r>
              <a:rPr lang="en-US" sz="3000" dirty="0">
                <a:solidFill>
                  <a:srgbClr val="0D0F68"/>
                </a:solidFill>
                <a:latin typeface="Garet"/>
                <a:ea typeface="+mn-lt"/>
                <a:cs typeface="+mn-lt"/>
              </a:rPr>
              <a:t> FROM XX1556_departments DF, XX1556_employees FD WHERE </a:t>
            </a:r>
            <a:r>
              <a:rPr lang="en-US" sz="3000" err="1">
                <a:solidFill>
                  <a:srgbClr val="0D0F68"/>
                </a:solidFill>
                <a:latin typeface="Garet"/>
                <a:ea typeface="+mn-lt"/>
                <a:cs typeface="+mn-lt"/>
              </a:rPr>
              <a:t>df.dept_id</a:t>
            </a:r>
            <a:r>
              <a:rPr lang="en-US" sz="3000" dirty="0">
                <a:solidFill>
                  <a:srgbClr val="0D0F68"/>
                </a:solidFill>
                <a:latin typeface="Garet"/>
                <a:ea typeface="+mn-lt"/>
                <a:cs typeface="+mn-lt"/>
              </a:rPr>
              <a:t>  =</a:t>
            </a:r>
            <a:r>
              <a:rPr lang="en-US" sz="3000" err="1">
                <a:solidFill>
                  <a:srgbClr val="0D0F68"/>
                </a:solidFill>
                <a:latin typeface="Garet"/>
                <a:ea typeface="+mn-lt"/>
                <a:cs typeface="+mn-lt"/>
              </a:rPr>
              <a:t>fd.emp_dept_id</a:t>
            </a:r>
            <a:r>
              <a:rPr lang="en-US" sz="3000" dirty="0">
                <a:solidFill>
                  <a:srgbClr val="0D0F68"/>
                </a:solidFill>
                <a:latin typeface="Garet"/>
                <a:ea typeface="+mn-lt"/>
                <a:cs typeface="+mn-lt"/>
              </a:rPr>
              <a:t>(+);</a:t>
            </a:r>
            <a:endParaRPr lang="en-US" dirty="0">
              <a:latin typeface="Gare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676210" y="5201237"/>
            <a:ext cx="9272227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RIGHT JOIN (or RIGHT OUTER JOIN)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6210" y="6071187"/>
            <a:ext cx="14935580" cy="2659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0D0F68"/>
                </a:solidFill>
                <a:latin typeface="Garet"/>
              </a:rPr>
              <a:t>Retrieves all rows from the right table and matching rows from the left table, including NULL for unmatched rows.</a:t>
            </a:r>
          </a:p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0D0F68"/>
                </a:solidFill>
                <a:latin typeface="Garet"/>
              </a:rPr>
              <a:t>Syntax: </a:t>
            </a:r>
          </a:p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0D0F68"/>
                </a:solidFill>
                <a:latin typeface="Garet"/>
                <a:ea typeface="+mn-lt"/>
                <a:cs typeface="+mn-lt"/>
              </a:rPr>
              <a:t>SELECT </a:t>
            </a:r>
            <a:r>
              <a:rPr lang="en-US" sz="3000" err="1">
                <a:solidFill>
                  <a:srgbClr val="0D0F68"/>
                </a:solidFill>
                <a:latin typeface="Garet"/>
                <a:ea typeface="+mn-lt"/>
                <a:cs typeface="+mn-lt"/>
              </a:rPr>
              <a:t>DF.DEPT_ID,DF.DEPT_NAME,fd.emp_dept_id</a:t>
            </a:r>
            <a:r>
              <a:rPr lang="en-US" sz="3000" dirty="0">
                <a:solidFill>
                  <a:srgbClr val="0D0F68"/>
                </a:solidFill>
                <a:latin typeface="Garet"/>
                <a:ea typeface="+mn-lt"/>
                <a:cs typeface="+mn-lt"/>
              </a:rPr>
              <a:t> FROM XX1556_departments DF, XX1556_employees FD WHERE </a:t>
            </a:r>
            <a:r>
              <a:rPr lang="en-US" sz="3000" err="1">
                <a:solidFill>
                  <a:srgbClr val="0D0F68"/>
                </a:solidFill>
                <a:latin typeface="Garet"/>
                <a:ea typeface="+mn-lt"/>
                <a:cs typeface="+mn-lt"/>
              </a:rPr>
              <a:t>df.dept_id</a:t>
            </a:r>
            <a:r>
              <a:rPr lang="en-US" sz="3000" dirty="0">
                <a:solidFill>
                  <a:srgbClr val="0D0F68"/>
                </a:solidFill>
                <a:latin typeface="Garet"/>
                <a:ea typeface="+mn-lt"/>
                <a:cs typeface="+mn-lt"/>
              </a:rPr>
              <a:t> (+) =</a:t>
            </a:r>
            <a:r>
              <a:rPr lang="en-US" sz="3000" err="1">
                <a:solidFill>
                  <a:srgbClr val="0D0F68"/>
                </a:solidFill>
                <a:latin typeface="Garet"/>
                <a:ea typeface="+mn-lt"/>
                <a:cs typeface="+mn-lt"/>
              </a:rPr>
              <a:t>fd.emp_dept_id</a:t>
            </a:r>
            <a:r>
              <a:rPr lang="en-US" sz="3000" dirty="0">
                <a:solidFill>
                  <a:srgbClr val="0D0F68"/>
                </a:solidFill>
                <a:latin typeface="Garet"/>
                <a:ea typeface="+mn-lt"/>
                <a:cs typeface="+mn-lt"/>
              </a:rPr>
              <a:t>;</a:t>
            </a:r>
            <a:endParaRPr lang="en-US" dirty="0">
              <a:latin typeface="Gare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124893" y="1879737"/>
            <a:ext cx="10038214" cy="9997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dirty="0">
                <a:solidFill>
                  <a:srgbClr val="0D0F68"/>
                </a:solidFill>
                <a:latin typeface="Yeseva One"/>
              </a:rPr>
              <a:t>SQL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23695" y="3717925"/>
            <a:ext cx="14040611" cy="2784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"/>
              </a:rPr>
              <a:t>SQL (Structured Query Language) is a  standardized programming language used for managing, retrieving, and manipulating data in relational databases.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248229" y="1402725"/>
            <a:ext cx="8409334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FULL JOIN (or FULL OUTER JOIN)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89769" y="2190125"/>
            <a:ext cx="15969531" cy="31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Retrieves all rows when there is a match in either table, combining results from both LEFT and RIGHT JOINs.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DF.DEPT_ID, DF.DEPT_NAME,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fd.emp_dept_id FROM XX1556_departments DF full outer join XX1556_employees FD on df.dept_id=fd.emp_dept_id;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48229" y="5476250"/>
            <a:ext cx="3220674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CROSS JOIN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48229" y="6392027"/>
            <a:ext cx="14935580" cy="31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Produces the Cartesian product of two tables, matching each row from the first table with every row from the second table.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employees.first_name, departments.department_name​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employees ​CROSS JOIN departments;​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373156"/>
            <a:ext cx="16230600" cy="8885144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24240" y="677022"/>
            <a:ext cx="2630376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SELF JOIN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24240" y="1355352"/>
            <a:ext cx="15969531" cy="264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Joins a table to itself, treating the table as two separate entities using aliases.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e1.first_name AS employee, e2.first_name AS manager​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employees e1 INNER JOIN employees e2 ON e1.manager_id = e2.employee_id;​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89769" y="4358857"/>
            <a:ext cx="2921174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EQUI-JOIN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24240" y="5141732"/>
            <a:ext cx="15969531" cy="3751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0D0F68"/>
                </a:solidFill>
                <a:latin typeface="Garet"/>
              </a:rPr>
              <a:t>A join that uses equality operators to match rows in tables based on common columns.</a:t>
            </a:r>
          </a:p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 dirty="0">
                <a:solidFill>
                  <a:srgbClr val="0D0F68"/>
                </a:solidFill>
                <a:latin typeface="Garet"/>
                <a:cs typeface="Segoe UI"/>
              </a:rPr>
              <a:t>SELECT </a:t>
            </a:r>
            <a:r>
              <a:rPr lang="en-US" sz="3000" dirty="0" err="1">
                <a:solidFill>
                  <a:srgbClr val="0D0F68"/>
                </a:solidFill>
                <a:latin typeface="Garet"/>
                <a:cs typeface="Segoe UI"/>
              </a:rPr>
              <a:t>employees.employee_id</a:t>
            </a:r>
            <a:r>
              <a:rPr lang="en-US" sz="3000" dirty="0">
                <a:solidFill>
                  <a:srgbClr val="0D0F68"/>
                </a:solidFill>
                <a:latin typeface="Garet"/>
                <a:cs typeface="Segoe UI"/>
              </a:rPr>
              <a:t>, </a:t>
            </a:r>
            <a:r>
              <a:rPr lang="en-US" sz="3000" dirty="0" err="1">
                <a:solidFill>
                  <a:srgbClr val="0D0F68"/>
                </a:solidFill>
                <a:latin typeface="Garet"/>
                <a:cs typeface="Segoe UI"/>
              </a:rPr>
              <a:t>employees.first_name</a:t>
            </a:r>
            <a:r>
              <a:rPr lang="en-US" sz="3000" dirty="0">
                <a:solidFill>
                  <a:srgbClr val="0D0F68"/>
                </a:solidFill>
                <a:latin typeface="Garet"/>
                <a:cs typeface="Segoe UI"/>
              </a:rPr>
              <a:t>, </a:t>
            </a:r>
            <a:r>
              <a:rPr lang="en-US" sz="3000" dirty="0" err="1">
                <a:solidFill>
                  <a:srgbClr val="0D0F68"/>
                </a:solidFill>
                <a:latin typeface="Garet"/>
                <a:cs typeface="Segoe UI"/>
              </a:rPr>
              <a:t>departments.department_name</a:t>
            </a:r>
            <a:r>
              <a:rPr lang="en-US" sz="3000" dirty="0">
                <a:solidFill>
                  <a:srgbClr val="0D0F68"/>
                </a:solidFill>
                <a:latin typeface="Garet"/>
                <a:cs typeface="Segoe UI"/>
              </a:rPr>
              <a:t> FROM </a:t>
            </a:r>
            <a:r>
              <a:rPr lang="en-US" sz="3000" dirty="0" err="1">
                <a:solidFill>
                  <a:srgbClr val="0D0F68"/>
                </a:solidFill>
                <a:latin typeface="Garet"/>
                <a:cs typeface="Segoe UI"/>
              </a:rPr>
              <a:t>employees,departments</a:t>
            </a:r>
            <a:r>
              <a:rPr lang="en-US" sz="3000" dirty="0">
                <a:solidFill>
                  <a:srgbClr val="0D0F68"/>
                </a:solidFill>
                <a:latin typeface="Garet"/>
                <a:cs typeface="Segoe UI"/>
              </a:rPr>
              <a:t> WHERE </a:t>
            </a:r>
            <a:r>
              <a:rPr lang="en-US" sz="3000" dirty="0" err="1">
                <a:solidFill>
                  <a:srgbClr val="0D0F68"/>
                </a:solidFill>
                <a:latin typeface="Garet"/>
                <a:cs typeface="Segoe UI"/>
              </a:rPr>
              <a:t>employees.department_id</a:t>
            </a:r>
            <a:r>
              <a:rPr lang="en-US" sz="3000" dirty="0">
                <a:solidFill>
                  <a:srgbClr val="0D0F68"/>
                </a:solidFill>
                <a:latin typeface="Garet"/>
                <a:cs typeface="Segoe UI"/>
              </a:rPr>
              <a:t> = </a:t>
            </a:r>
            <a:r>
              <a:rPr lang="en-US" sz="3000" dirty="0" err="1">
                <a:solidFill>
                  <a:srgbClr val="0D0F68"/>
                </a:solidFill>
                <a:latin typeface="Garet"/>
                <a:cs typeface="Segoe UI"/>
              </a:rPr>
              <a:t>departments.department_id</a:t>
            </a:r>
            <a:r>
              <a:rPr lang="en-US" sz="3000" dirty="0">
                <a:solidFill>
                  <a:srgbClr val="0D0F68"/>
                </a:solidFill>
                <a:latin typeface="Garet"/>
                <a:cs typeface="Segoe UI"/>
              </a:rPr>
              <a:t>; 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285548"/>
            <a:ext cx="16230600" cy="9618971"/>
            <a:chOff x="0" y="0"/>
            <a:chExt cx="4274726" cy="253339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533391"/>
            </a:xfrm>
            <a:custGeom>
              <a:avLst/>
              <a:gdLst/>
              <a:ahLst/>
              <a:cxnLst/>
              <a:rect l="l" t="t" r="r" b="b"/>
              <a:pathLst>
                <a:path w="4274726" h="2533391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509065"/>
                  </a:lnTo>
                  <a:cubicBezTo>
                    <a:pt x="4274726" y="2515517"/>
                    <a:pt x="4272163" y="2521704"/>
                    <a:pt x="4267601" y="2526266"/>
                  </a:cubicBezTo>
                  <a:cubicBezTo>
                    <a:pt x="4263039" y="2530828"/>
                    <a:pt x="4256851" y="2533391"/>
                    <a:pt x="4250399" y="2533391"/>
                  </a:cubicBezTo>
                  <a:lnTo>
                    <a:pt x="24327" y="2533391"/>
                  </a:lnTo>
                  <a:cubicBezTo>
                    <a:pt x="10891" y="2533391"/>
                    <a:pt x="0" y="2522500"/>
                    <a:pt x="0" y="2509065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571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124893" y="438150"/>
            <a:ext cx="10038214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0F68"/>
                </a:solidFill>
                <a:latin typeface="Yeseva One"/>
              </a:rPr>
              <a:t>SUB-QUERIES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2344" y="1766456"/>
            <a:ext cx="14935580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Subqueries are nested queries within SQL, enclosed in parentheses. They help filter or retrieve specific data for the main query.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82344" y="3386631"/>
            <a:ext cx="6808615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SINGLE ROW SUBQUERIES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82344" y="4332781"/>
            <a:ext cx="14935580" cy="478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Subqueries that return one row and one column.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=: Compares a single value.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&lt;&gt;: Compares for inequality.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&gt;, &lt;: Compares for greater than or less than.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column_name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table_name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WHERE column_name &gt; (SELECT single_value FROM another_table);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159235" y="1412874"/>
            <a:ext cx="7484785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MULTIPLE ROW SUBQUERIES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59235" y="2381221"/>
            <a:ext cx="15969531" cy="638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Subqueries that return multiple rows.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IN: Checks if a value matches any value in a subquery result.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NOT IN: Checks if a value does not match any value in a subquery result.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ANY: Compares a value to a set of values returned by a subquery and returns true if any value matches.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ALL: Compares a value to a set of values returned by a subquery and returns true if all values match.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column_name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table_name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WHERE column_name IN (SELECT value FROM another_table);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285548"/>
            <a:ext cx="16230600" cy="9618971"/>
            <a:chOff x="0" y="0"/>
            <a:chExt cx="4274726" cy="253339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533391"/>
            </a:xfrm>
            <a:custGeom>
              <a:avLst/>
              <a:gdLst/>
              <a:ahLst/>
              <a:cxnLst/>
              <a:rect l="l" t="t" r="r" b="b"/>
              <a:pathLst>
                <a:path w="4274726" h="2533391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509065"/>
                  </a:lnTo>
                  <a:cubicBezTo>
                    <a:pt x="4274726" y="2515517"/>
                    <a:pt x="4272163" y="2521704"/>
                    <a:pt x="4267601" y="2526266"/>
                  </a:cubicBezTo>
                  <a:cubicBezTo>
                    <a:pt x="4263039" y="2530828"/>
                    <a:pt x="4256851" y="2533391"/>
                    <a:pt x="4250399" y="2533391"/>
                  </a:cubicBezTo>
                  <a:lnTo>
                    <a:pt x="24327" y="2533391"/>
                  </a:lnTo>
                  <a:cubicBezTo>
                    <a:pt x="10891" y="2533391"/>
                    <a:pt x="0" y="2522500"/>
                    <a:pt x="0" y="2509065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571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82344" y="2908300"/>
            <a:ext cx="6905548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PAIRWISE COMPARISONS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2344" y="3825875"/>
            <a:ext cx="14935580" cy="5314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Pairwise comparisons mean looking at values in two columns and seeing if they match or relate in some way, like finding similar records or understanding connections between pairs of values.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Example: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* FROM XX1556_JP_EMPLOYEES WHERE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(DEPARTMENT_ID, MANAGER_ID) IN (SELECT DEPARTMENT_ID, MANAGER_ID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XX1556_JP_EMPLOYEES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WHERE EMPLOYEE_ID=143);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758642" y="438150"/>
            <a:ext cx="11404465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0F68"/>
                </a:solidFill>
                <a:latin typeface="Yeseva One"/>
              </a:rPr>
              <a:t>MULTI-COLUMN SUBQUERIES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6210" y="1626372"/>
            <a:ext cx="14935580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A subquery includes the comparison of several columns within itself to one or more columns in the main query.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285548"/>
            <a:ext cx="16230600" cy="9618971"/>
            <a:chOff x="0" y="0"/>
            <a:chExt cx="4274726" cy="253339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533391"/>
            </a:xfrm>
            <a:custGeom>
              <a:avLst/>
              <a:gdLst/>
              <a:ahLst/>
              <a:cxnLst/>
              <a:rect l="l" t="t" r="r" b="b"/>
              <a:pathLst>
                <a:path w="4274726" h="2533391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509065"/>
                  </a:lnTo>
                  <a:cubicBezTo>
                    <a:pt x="4274726" y="2515517"/>
                    <a:pt x="4272163" y="2521704"/>
                    <a:pt x="4267601" y="2526266"/>
                  </a:cubicBezTo>
                  <a:cubicBezTo>
                    <a:pt x="4263039" y="2530828"/>
                    <a:pt x="4256851" y="2533391"/>
                    <a:pt x="4250399" y="2533391"/>
                  </a:cubicBezTo>
                  <a:lnTo>
                    <a:pt x="24327" y="2533391"/>
                  </a:lnTo>
                  <a:cubicBezTo>
                    <a:pt x="10891" y="2533391"/>
                    <a:pt x="0" y="2522500"/>
                    <a:pt x="0" y="2509065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571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82344" y="962025"/>
            <a:ext cx="8262608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NON-PAIRWISE COMPARISONS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2344" y="1856444"/>
            <a:ext cx="14935580" cy="638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Non-pairwise comparisons look at multiple columns collectively, involving logical conditions that consider several columns at once instead of comparing values between specific pairs.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Example: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* FROM XX1556_JP_EMPLOYEES WHERE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DEPARTMENT_ID=(SELECT DEPARTMENT_ID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XX1556_JP_EMPLOYEES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WHERE EMPLOYEE_ID=143) AND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MANAGER_ID=(SELECT MANAGER_ID FROM XX1556_JP_EMPLOYEES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WHERE EMPLOYEE_ID=143);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285548"/>
            <a:ext cx="16230600" cy="9618971"/>
            <a:chOff x="0" y="0"/>
            <a:chExt cx="4274726" cy="253339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533391"/>
            </a:xfrm>
            <a:custGeom>
              <a:avLst/>
              <a:gdLst/>
              <a:ahLst/>
              <a:cxnLst/>
              <a:rect l="l" t="t" r="r" b="b"/>
              <a:pathLst>
                <a:path w="4274726" h="2533391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509065"/>
                  </a:lnTo>
                  <a:cubicBezTo>
                    <a:pt x="4274726" y="2515517"/>
                    <a:pt x="4272163" y="2521704"/>
                    <a:pt x="4267601" y="2526266"/>
                  </a:cubicBezTo>
                  <a:cubicBezTo>
                    <a:pt x="4263039" y="2530828"/>
                    <a:pt x="4256851" y="2533391"/>
                    <a:pt x="4250399" y="2533391"/>
                  </a:cubicBezTo>
                  <a:lnTo>
                    <a:pt x="24327" y="2533391"/>
                  </a:lnTo>
                  <a:cubicBezTo>
                    <a:pt x="10891" y="2533391"/>
                    <a:pt x="0" y="2522500"/>
                    <a:pt x="0" y="2509065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571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82344" y="358775"/>
            <a:ext cx="3286721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INLINE VIEW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2344" y="1202276"/>
            <a:ext cx="14935580" cy="31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An inline view is a subquery in the FROM clause of a SELECT statement. It's like creating a temporary table within a query.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Example: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CREATE OR REPLACE VIEW XX1556_JP_EMPLOYEES_V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AS (SELECT DEPARTMENT_ID,ROUND(AVG(NVL(SALARY,0))) AVG_SALARY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XX1556_JP_EMPLOYEES GROUP BY DEPARTMENT_ID);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82344" y="4726734"/>
            <a:ext cx="7067102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CORRELATED SUBQUERIES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82344" y="5568109"/>
            <a:ext cx="14935580" cy="424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Correlated subqueries depend on outer queries for their values. These queries rely on values from the outer query.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Example: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EMPLOYEE_ID,FIRST_NAME,JOB_ID,SALARY,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(SELECT ROUND(AVG(NVL(SALARY,0))) FROM XX1556_JP_EMPLOYEES XXI WHERE XXI.JOB_ID=ZZO.JOB_ID) AVG_SALARY  FROM XX1556_JP_EMPLOYEES ZZO WHERE SALARY = (SELECT ROUND(AVG(NVL(SALARY,0)))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XX1556_JP_EMPLOYEES XXWI WHERE XXWI.JOB_ID=ZZO.JOB_ID);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285548"/>
            <a:ext cx="16230600" cy="9618971"/>
            <a:chOff x="0" y="0"/>
            <a:chExt cx="4274726" cy="253339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533391"/>
            </a:xfrm>
            <a:custGeom>
              <a:avLst/>
              <a:gdLst/>
              <a:ahLst/>
              <a:cxnLst/>
              <a:rect l="l" t="t" r="r" b="b"/>
              <a:pathLst>
                <a:path w="4274726" h="2533391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509065"/>
                  </a:lnTo>
                  <a:cubicBezTo>
                    <a:pt x="4274726" y="2515517"/>
                    <a:pt x="4272163" y="2521704"/>
                    <a:pt x="4267601" y="2526266"/>
                  </a:cubicBezTo>
                  <a:cubicBezTo>
                    <a:pt x="4263039" y="2530828"/>
                    <a:pt x="4256851" y="2533391"/>
                    <a:pt x="4250399" y="2533391"/>
                  </a:cubicBezTo>
                  <a:lnTo>
                    <a:pt x="24327" y="2533391"/>
                  </a:lnTo>
                  <a:cubicBezTo>
                    <a:pt x="10891" y="2533391"/>
                    <a:pt x="0" y="2522500"/>
                    <a:pt x="0" y="2509065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571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82344" y="962025"/>
            <a:ext cx="5580798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SCALAR SUBQUERIES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2344" y="2044825"/>
            <a:ext cx="14935580" cy="691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Scalar subqueries return a single value. They're used where a single value is expected.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Example: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EMPLOYEE_ID,FIRST_NAME,DEPARTMENT_ID,SALARY,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(SELECT ROUND(SUM(NVL(SALARY,0)))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XX1556_JP_EMPLOYEES XXI WHERE XXI.DEPARTMENT_ID=ZZ.DEPARTMENT_ID)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DEPT_TOTAL_SALARY,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(SELECT ROUND(AVG(NVL(SALARY,0)))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XX1556_JP_EMPLOYEES XXI WHERE XXI.DEPARTMENT_ID=ZZ.DEPARTMENT_ID)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DEPT_AVG_SALARY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XX1556_JP_EMPLOYEES ZZ;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285548"/>
            <a:ext cx="16230600" cy="9618971"/>
            <a:chOff x="0" y="0"/>
            <a:chExt cx="4274726" cy="253339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533391"/>
            </a:xfrm>
            <a:custGeom>
              <a:avLst/>
              <a:gdLst/>
              <a:ahLst/>
              <a:cxnLst/>
              <a:rect l="l" t="t" r="r" b="b"/>
              <a:pathLst>
                <a:path w="4274726" h="2533391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509065"/>
                  </a:lnTo>
                  <a:cubicBezTo>
                    <a:pt x="4274726" y="2515517"/>
                    <a:pt x="4272163" y="2521704"/>
                    <a:pt x="4267601" y="2526266"/>
                  </a:cubicBezTo>
                  <a:cubicBezTo>
                    <a:pt x="4263039" y="2530828"/>
                    <a:pt x="4256851" y="2533391"/>
                    <a:pt x="4250399" y="2533391"/>
                  </a:cubicBezTo>
                  <a:lnTo>
                    <a:pt x="24327" y="2533391"/>
                  </a:lnTo>
                  <a:cubicBezTo>
                    <a:pt x="10891" y="2533391"/>
                    <a:pt x="0" y="2522500"/>
                    <a:pt x="0" y="2509065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571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82344" y="5475458"/>
            <a:ext cx="3125166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NOT EXISTS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2344" y="6297783"/>
            <a:ext cx="14935580" cy="31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The NOT EXISTS operator checks for the absence of rows in a subquery. If the subquery returns no rows, the NOT EXISTS condition is true.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Example: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* FROM XX1556_JP_EMPLOYEES XO_O WHERE NOT EXISTS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(SELECT DISTINCT MANAGER_ID FROM XX1556_JP_EMPLOYEES XO_I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WHERE XO_I.MANAGER_ID=XO_O.EMPLOYEE_ID);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82344" y="962025"/>
            <a:ext cx="1897350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EXISTS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82344" y="1765300"/>
            <a:ext cx="14935580" cy="31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The EXISTS operator tests for the existence of any rows in a subquery. If the subquery returns at least one row, the EXISTS condition is considered true.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Example: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* FROM XX1556_JP_EMPLOYEES XO_O WHERE EXISTS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(SELECT DISTINCT MANAGER_ID FROM XX1556_JP_EMPLOYEES XO_I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WHERE XO_I.MANAGER_ID=XO_O.EMPLOYEE_ID);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124893" y="1104274"/>
            <a:ext cx="10038214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0F68"/>
                </a:solidFill>
                <a:latin typeface="Yeseva One"/>
              </a:rPr>
              <a:t>Hirerachical Queries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2329951"/>
            <a:ext cx="14935580" cy="638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Hierarchical queries deal with data that has a hierarchical (tree-like) structure.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LEVEL: Returns the level number of a node in a tree structure.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START WITH: Defines the root of the hierarchy.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CONNECT BY PRIOR: Establishes the relationship between a child row and its parent row using columns that represent the relationship.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Example: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column_name, LEVEL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table_name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START WITH condition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CONNECT BY PRIOR column_name = parent_column_name;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741325"/>
            <a:chOff x="0" y="0"/>
            <a:chExt cx="4274726" cy="230224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302242"/>
            </a:xfrm>
            <a:custGeom>
              <a:avLst/>
              <a:gdLst/>
              <a:ahLst/>
              <a:cxnLst/>
              <a:rect l="l" t="t" r="r" b="b"/>
              <a:pathLst>
                <a:path w="4274726" h="2302242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277915"/>
                  </a:lnTo>
                  <a:cubicBezTo>
                    <a:pt x="4274726" y="2284367"/>
                    <a:pt x="4272163" y="2290555"/>
                    <a:pt x="4267601" y="2295117"/>
                  </a:cubicBezTo>
                  <a:cubicBezTo>
                    <a:pt x="4263039" y="2299679"/>
                    <a:pt x="4256851" y="2302242"/>
                    <a:pt x="4250399" y="2302242"/>
                  </a:cubicBezTo>
                  <a:lnTo>
                    <a:pt x="24327" y="2302242"/>
                  </a:lnTo>
                  <a:cubicBezTo>
                    <a:pt x="10891" y="2302242"/>
                    <a:pt x="0" y="2291350"/>
                    <a:pt x="0" y="2277915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3403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509786" y="2432725"/>
            <a:ext cx="15236116" cy="7013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"/>
              </a:rPr>
              <a:t>SQL statements serve as commands that allow interaction with relational databases. They are: </a:t>
            </a:r>
          </a:p>
          <a:p>
            <a:pPr marL="863599" lvl="1" indent="-431800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D0F68"/>
                </a:solidFill>
                <a:latin typeface="Garet"/>
              </a:rPr>
              <a:t>Data Definition Language (DDL) for creating and modifying database structures</a:t>
            </a:r>
          </a:p>
          <a:p>
            <a:pPr marL="863599" lvl="1" indent="-431800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D0F68"/>
                </a:solidFill>
                <a:latin typeface="Garet"/>
              </a:rPr>
              <a:t>Data Manipulation Language (DML) for managing data within the database</a:t>
            </a:r>
          </a:p>
          <a:p>
            <a:pPr marL="863599" lvl="1" indent="-431800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D0F68"/>
                </a:solidFill>
                <a:latin typeface="Garet"/>
              </a:rPr>
              <a:t>Data Retrieval Language for querying and fetching specific data</a:t>
            </a:r>
          </a:p>
          <a:p>
            <a:pPr marL="863599" lvl="1" indent="-431800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D0F68"/>
                </a:solidFill>
                <a:latin typeface="Garet"/>
              </a:rPr>
              <a:t>Transaction Control Language for managing transactions in the database.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124893" y="1238250"/>
            <a:ext cx="10038214" cy="9997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dirty="0">
                <a:solidFill>
                  <a:srgbClr val="0D0F68"/>
                </a:solidFill>
                <a:latin typeface="Yeseva One"/>
              </a:rPr>
              <a:t>STATEMENTS IN SQL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285548"/>
            <a:ext cx="16230600" cy="9618971"/>
            <a:chOff x="0" y="0"/>
            <a:chExt cx="4274726" cy="253339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533391"/>
            </a:xfrm>
            <a:custGeom>
              <a:avLst/>
              <a:gdLst/>
              <a:ahLst/>
              <a:cxnLst/>
              <a:rect l="l" t="t" r="r" b="b"/>
              <a:pathLst>
                <a:path w="4274726" h="2533391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509065"/>
                  </a:lnTo>
                  <a:cubicBezTo>
                    <a:pt x="4274726" y="2515517"/>
                    <a:pt x="4272163" y="2521704"/>
                    <a:pt x="4267601" y="2526266"/>
                  </a:cubicBezTo>
                  <a:cubicBezTo>
                    <a:pt x="4263039" y="2530828"/>
                    <a:pt x="4256851" y="2533391"/>
                    <a:pt x="4250399" y="2533391"/>
                  </a:cubicBezTo>
                  <a:lnTo>
                    <a:pt x="24327" y="2533391"/>
                  </a:lnTo>
                  <a:cubicBezTo>
                    <a:pt x="10891" y="2533391"/>
                    <a:pt x="0" y="2522500"/>
                    <a:pt x="0" y="2509065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571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124893" y="152198"/>
            <a:ext cx="10038214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0F68"/>
                </a:solidFill>
                <a:latin typeface="Yeseva One"/>
              </a:rPr>
              <a:t>PARAMTERS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82344" y="1299798"/>
            <a:ext cx="5695116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BIND PARAMETERS (:)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82344" y="2079098"/>
            <a:ext cx="14935580" cy="31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Bind parameters are placeholders used in SQL queries to pass values dynamically at runtime.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column_name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table_name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WHERE condition = :parameter_name;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82344" y="5272443"/>
            <a:ext cx="6888982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LEXICAL PARAMETERS (&amp;)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82344" y="5961418"/>
            <a:ext cx="14935580" cy="371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A lexical parameter is a placeholder used in queries to dynamically pass values during execution, allowing for flexibility and reusability without hardcoding values directly into the query.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SELECT column_name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FROM table_name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WHERE condition = &amp;parameter_name;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431767" y="871633"/>
            <a:ext cx="15051874" cy="8386667"/>
            <a:chOff x="0" y="0"/>
            <a:chExt cx="3964280" cy="220883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964280" cy="2208834"/>
            </a:xfrm>
            <a:custGeom>
              <a:avLst/>
              <a:gdLst/>
              <a:ahLst/>
              <a:cxnLst/>
              <a:rect l="l" t="t" r="r" b="b"/>
              <a:pathLst>
                <a:path w="3964280" h="2208834">
                  <a:moveTo>
                    <a:pt x="26232" y="0"/>
                  </a:moveTo>
                  <a:lnTo>
                    <a:pt x="3938048" y="0"/>
                  </a:lnTo>
                  <a:cubicBezTo>
                    <a:pt x="3945005" y="0"/>
                    <a:pt x="3951677" y="2764"/>
                    <a:pt x="3956596" y="7683"/>
                  </a:cubicBezTo>
                  <a:cubicBezTo>
                    <a:pt x="3961516" y="12603"/>
                    <a:pt x="3964280" y="19275"/>
                    <a:pt x="3964280" y="26232"/>
                  </a:cubicBezTo>
                  <a:lnTo>
                    <a:pt x="3964280" y="2182602"/>
                  </a:lnTo>
                  <a:cubicBezTo>
                    <a:pt x="3964280" y="2189559"/>
                    <a:pt x="3961516" y="2196231"/>
                    <a:pt x="3956596" y="2201151"/>
                  </a:cubicBezTo>
                  <a:cubicBezTo>
                    <a:pt x="3951677" y="2206070"/>
                    <a:pt x="3945005" y="2208834"/>
                    <a:pt x="3938048" y="2208834"/>
                  </a:cubicBezTo>
                  <a:lnTo>
                    <a:pt x="26232" y="2208834"/>
                  </a:lnTo>
                  <a:cubicBezTo>
                    <a:pt x="19275" y="2208834"/>
                    <a:pt x="12603" y="2206070"/>
                    <a:pt x="7683" y="2201151"/>
                  </a:cubicBezTo>
                  <a:cubicBezTo>
                    <a:pt x="2764" y="2196231"/>
                    <a:pt x="0" y="2189559"/>
                    <a:pt x="0" y="2182602"/>
                  </a:cubicBezTo>
                  <a:lnTo>
                    <a:pt x="0" y="26232"/>
                  </a:lnTo>
                  <a:cubicBezTo>
                    <a:pt x="0" y="19275"/>
                    <a:pt x="2764" y="12603"/>
                    <a:pt x="7683" y="7683"/>
                  </a:cubicBezTo>
                  <a:cubicBezTo>
                    <a:pt x="12603" y="2764"/>
                    <a:pt x="19275" y="0"/>
                    <a:pt x="26232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964280" cy="22469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18063" y="3946465"/>
            <a:ext cx="14679282" cy="2008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350"/>
              </a:lnSpc>
            </a:pPr>
            <a:r>
              <a:rPr lang="en-US" sz="11679">
                <a:solidFill>
                  <a:srgbClr val="0D0F68"/>
                </a:solidFill>
                <a:latin typeface="Yeseva One"/>
              </a:rPr>
              <a:t>Thank You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124893" y="1238250"/>
            <a:ext cx="10038214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0F68"/>
                </a:solidFill>
                <a:latin typeface="Yeseva One"/>
              </a:rPr>
              <a:t>DDL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2495550"/>
            <a:ext cx="14935580" cy="264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"DDL" stands for Data Definition Language and is used for defining the structure and schema of a database. DDL commands are responsible for creating, altering, and dropping database objects like tables, indexes, views, and schemas. These commands help in managing the organization and structure of data within a database.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76210" y="5485829"/>
            <a:ext cx="2092463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CREATE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6210" y="6507607"/>
            <a:ext cx="14935580" cy="2114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 Semi-Bold"/>
              </a:rPr>
              <a:t>CREATE</a:t>
            </a:r>
            <a:r>
              <a:rPr lang="en-US" sz="3000">
                <a:solidFill>
                  <a:srgbClr val="0D0F68"/>
                </a:solidFill>
                <a:latin typeface="Garet"/>
              </a:rPr>
              <a:t> is a command that forms new database elements, like tables, views or indexes, by specifying their structure and properties.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Syntax:​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CREATE TABLE table_name (​column1 datatype,​column2 datatype,​...);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76210" y="1308497"/>
            <a:ext cx="1770993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ALTER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2187972"/>
            <a:ext cx="14935580" cy="264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It helps us change a table after we've made it. We can add new columns or change how existing ones work. ​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 ​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ALTER TABLE table_name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ADD (column_name datatype);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76210" y="5225257"/>
            <a:ext cx="1583468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DROP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6210" y="6104732"/>
            <a:ext cx="14935580" cy="264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It's like erasing something completely. If we don't need a table anymore, we can delete it.​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Syntax:​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DROP TABLE table_name;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76210" y="1549400"/>
            <a:ext cx="2279988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RENAME​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2495550"/>
            <a:ext cx="14935580" cy="2114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It's like giving something a new name. We can rename tables or columns.​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Syntax:​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ALTER TABLE table_name​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RENAME TO new_table_name;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76210" y="5076825"/>
            <a:ext cx="2896140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TRUNCATE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6210" y="6022975"/>
            <a:ext cx="14935580" cy="2114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It's like emptying a table without breaking it. It removes all the rows, but the table structure stays the same. ​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 ​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TRUNCATE TABLE table_name;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43140"/>
                  </a:lnTo>
                  <a:cubicBezTo>
                    <a:pt x="4274726" y="2156575"/>
                    <a:pt x="4263834" y="2167467"/>
                    <a:pt x="4250399" y="2167467"/>
                  </a:cubicBezTo>
                  <a:lnTo>
                    <a:pt x="24327" y="2167467"/>
                  </a:lnTo>
                  <a:cubicBezTo>
                    <a:pt x="10891" y="2167467"/>
                    <a:pt x="0" y="2156575"/>
                    <a:pt x="0" y="214314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BFBFB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124893" y="1424320"/>
            <a:ext cx="10038214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0F68"/>
                </a:solidFill>
                <a:latin typeface="Yeseva One"/>
              </a:rPr>
              <a:t>DML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6210" y="2627112"/>
            <a:ext cx="14935580" cy="158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DML stands for Data Manipulation Language. It's a subset of SQL used for managing ​data within the database. DML commands like INSERT, UPDATE, DELETE.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76210" y="4775200"/>
            <a:ext cx="2092463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D0F68"/>
                </a:solidFill>
                <a:latin typeface="Garet Bold"/>
              </a:rPr>
              <a:t>INSERT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6210" y="5597525"/>
            <a:ext cx="14935580" cy="31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When we want to add information to a table, like adding a new row with details, we use INSERT.​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D0F68"/>
                </a:solidFill>
                <a:latin typeface="Garet"/>
              </a:rPr>
              <a:t>Syntax:​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INSERT INTO table_name (column1, column2, ...)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D0F68"/>
                </a:solidFill>
                <a:latin typeface="Garet"/>
              </a:rPr>
              <a:t>VALUES (value1, value2, ...);​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D0F68"/>
              </a:solidFill>
              <a:latin typeface="Gare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51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TCL</dc:title>
  <cp:revision>33</cp:revision>
  <dcterms:created xsi:type="dcterms:W3CDTF">2006-08-16T00:00:00Z</dcterms:created>
  <dcterms:modified xsi:type="dcterms:W3CDTF">2023-12-21T09:39:27Z</dcterms:modified>
  <dc:identifier>DAF3b5vbn1s</dc:identifier>
</cp:coreProperties>
</file>

<file path=docProps/thumbnail.jpeg>
</file>